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8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143"/>
    <p:restoredTop sz="94692"/>
  </p:normalViewPr>
  <p:slideViewPr>
    <p:cSldViewPr snapToGrid="0" snapToObjects="1">
      <p:cViewPr>
        <p:scale>
          <a:sx n="56" d="100"/>
          <a:sy n="56" d="100"/>
        </p:scale>
        <p:origin x="80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04263-AB63-ED4A-BBE8-51A610AB76C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8A25-7495-9244-A563-C33FFADA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8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51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4248-EFC4-4F46-8624-6DAE2261D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D7AF-3212-A045-9277-94AFD130B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9295-3A63-5C48-9A80-BA62D234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566D-A8AD-7F43-971D-7200B671985A}" type="datetime1">
              <a:rPr lang="en-CA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A6DAC-1A33-034A-BF27-0947FC31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8910A-8C26-A84D-B7C5-F1D71E6E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89F-B65F-C048-A063-D38530B5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67BF4-CA9E-A34F-A97E-349966D6D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D938B-45D1-D24D-BA11-E209852D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D54F-12F5-A144-9E23-E453E11540EF}" type="datetime1">
              <a:rPr lang="en-CA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7508E-0D15-A94C-810E-056A4C1B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FF0D-4027-9E41-BD9D-BC9367A9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5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2D74D-6DD2-7F4D-A4D5-D208EA03C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BE4D7-81E1-6940-B571-0F0D33F59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9CC2D-EFEC-0447-A1E8-79A5DFB0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5B2-66F8-E548-AA1E-0FE75E519C8A}" type="datetime1">
              <a:rPr lang="en-CA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EF57-B313-134D-903A-AF88E90C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76F23-46BA-E645-8C4D-6F8FC881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6881-F9DC-564B-B103-57A2012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4343-D016-C14B-87A7-72EFCD33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1FAA8-0633-5643-9585-6B589F6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D6229-C892-1841-B52C-97588EED9627}" type="datetime1">
              <a:rPr lang="en-CA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33EE-D6E9-0841-B60E-CA7EFE7C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9B90-7D58-6442-B79E-18F86431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0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4389-3423-2347-AE01-668A97AC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5CB59-B9A3-0044-94DF-4AC2D30B4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2A450-F889-3240-BD72-4558B6B2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BA5F-C861-8A48-8E6D-508AE8804181}" type="datetime1">
              <a:rPr lang="en-CA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80FFC-BB66-4645-8E98-D85D91EB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7323-3E41-624F-A0F2-10B39618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4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DF99-0EC3-964B-9A70-BA9E0DA3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CB47-692A-8F47-A965-E9726A920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B9E35-C9C7-A149-9975-B1D6DB1DB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A7513-873A-C74E-B74A-54B7F205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AD37-1249-304A-B9D9-7F417ACE1522}" type="datetime1">
              <a:rPr lang="en-CA" smtClean="0"/>
              <a:t>2018-12-06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3F350-CC94-F44E-AD46-4B896238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2909A-6958-6C44-8DD1-458B4013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A972-D398-7042-A3F5-202C25FB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F6EFB-ABD7-8340-A442-03BDE2938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0E94-7AF1-EF45-8AA3-C85128AD5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40FD5-FBA6-1D41-BB88-C6A02EF86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E8152-5996-A640-878F-D918F4F72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BEEC8-3A65-3A40-80A9-A1372C71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8A22-6229-AF4D-A57E-A306A12BAF8A}" type="datetime1">
              <a:rPr lang="en-CA" smtClean="0"/>
              <a:t>2018-12-06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87D20-CA23-694B-9396-53447F5D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75863-CE52-BB4A-9B03-78CEFB7D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9D83-78C8-5941-86D8-A3FF6C71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8A6D3-5F8F-744D-87BC-0EFDCC64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D6A41-8FC3-A14A-92EF-1C4C04A1C190}" type="datetime1">
              <a:rPr lang="en-CA" smtClean="0"/>
              <a:t>2018-12-06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2EB77-9022-7844-AD4C-F255E5EC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89EA6-32F2-9542-AA66-224C3C3D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7CC9C-3CEA-384C-A8AE-9E5339A0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7F3F5-D35B-E042-94E6-F8251EABDD8A}" type="datetime1">
              <a:rPr lang="en-CA" smtClean="0"/>
              <a:t>2018-12-06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1B169-632C-AB4C-89F3-7E98DBA0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50C01-F37D-544D-A5F8-F8B0F176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DA24-2399-AC42-BDA9-BC99427B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95525-72E4-A943-9701-7A63BF1A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A950E-B881-EE45-9A9B-C3D395A5A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018C5-115B-2D4D-9B39-899C3201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7DBA-E915-1243-808F-5F856083232A}" type="datetime1">
              <a:rPr lang="en-CA" smtClean="0"/>
              <a:t>2018-12-06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B025C-F674-F848-B80F-93994641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FE159-179B-BE4E-8BDC-E14E7A2B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8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4D29-45ED-EC43-B162-9F168779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07D1F-0FD5-D34F-8B9F-35B504B38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D35DB-8D41-F542-A66F-3954070D1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3081D-0F97-D141-BB34-A506B3D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CD2-5EBD-9549-8394-9572D497601D}" type="datetime1">
              <a:rPr lang="en-CA" smtClean="0"/>
              <a:t>2018-12-06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D2C39-6847-EE4F-B9AA-51C50CDE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D6EB-7AB6-0C45-A585-C2F113FD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5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5312A-AA09-734F-A307-59D84542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7AB-7E07-2948-A429-CD6BB8152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0AA31-E23D-7D44-A788-1661CDDC6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910C6-7A86-3743-B41E-1FED44C2B1C0}" type="datetime1">
              <a:rPr lang="en-CA" smtClean="0"/>
              <a:t>2018-12-06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60BB-460A-5F4B-BEB9-81BA4AC08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NIPS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4B38F-814C-2941-BC05-353FAB12A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CD462-D481-AA48-8B7F-0CB7AE1F2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4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1785482533500056" TargetMode="External"/><Relationship Id="rId2" Type="http://schemas.openxmlformats.org/officeDocument/2006/relationships/hyperlink" Target="https://arxiv.org/pdf/1411.012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5.04567" TargetMode="External"/><Relationship Id="rId5" Type="http://schemas.openxmlformats.org/officeDocument/2006/relationships/hyperlink" Target="https://arxiv.org/abs/1805.04619" TargetMode="External"/><Relationship Id="rId4" Type="http://schemas.openxmlformats.org/officeDocument/2006/relationships/hyperlink" Target="https://escholarship.org/uc/item/8rg6c08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1785482533500056" TargetMode="External"/><Relationship Id="rId2" Type="http://schemas.openxmlformats.org/officeDocument/2006/relationships/hyperlink" Target="https://arxiv.org/pdf/1411.012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5.04567" TargetMode="External"/><Relationship Id="rId5" Type="http://schemas.openxmlformats.org/officeDocument/2006/relationships/hyperlink" Target="https://arxiv.org/abs/1805.04619" TargetMode="External"/><Relationship Id="rId4" Type="http://schemas.openxmlformats.org/officeDocument/2006/relationships/hyperlink" Target="https://escholarship.org/uc/item/8rg6c08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#!searchin/comp.ai/&quot;symbol$20grounding&quot;|"/><Relationship Id="rId2" Type="http://schemas.openxmlformats.org/officeDocument/2006/relationships/hyperlink" Target="https://en.wikipedia.org/wiki/Symbol_grounding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google.com/forum/#!searchin/comp.ai/%22symbol$20grounding%22%7Csort:date/comp.ai/FepIBW95iiI/vRCMdYcWYJQJ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1DE3-B144-A249-A563-3BA3ABAF3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58" y="609601"/>
            <a:ext cx="10086536" cy="32004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The Symbol Grounding Problem: </a:t>
            </a:r>
            <a:br>
              <a:rPr lang="en-CA" b="1" dirty="0"/>
            </a:br>
            <a:r>
              <a:rPr lang="en-CA" b="1" dirty="0"/>
              <a:t>Top-Down and Bottom-Up View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79423-E199-DA45-B672-0CE355052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Stevan Harnad</a:t>
            </a:r>
          </a:p>
          <a:p>
            <a:r>
              <a:rPr lang="en-US" sz="1800" dirty="0"/>
              <a:t>UQAM</a:t>
            </a:r>
          </a:p>
          <a:p>
            <a:r>
              <a:rPr lang="en-US" sz="1800" dirty="0"/>
              <a:t>McGill</a:t>
            </a:r>
          </a:p>
          <a:p>
            <a:r>
              <a:rPr lang="en-US" sz="1800" dirty="0"/>
              <a:t>U Southampton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C6F01-687A-934E-B794-6BB1D492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5570" y="5883275"/>
            <a:ext cx="5449642" cy="365125"/>
          </a:xfrm>
        </p:spPr>
        <p:txBody>
          <a:bodyPr/>
          <a:lstStyle/>
          <a:p>
            <a:pPr algn="ctr"/>
            <a:r>
              <a:rPr lang="en-US" dirty="0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214341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1B38-F4D7-DB49-96B2-7AA886BE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Categorical Perception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A3A7B-98A4-8A4D-B39A-DB85C4A6B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Image 12">
            <a:extLst>
              <a:ext uri="{FF2B5EF4-FFF2-40B4-BE49-F238E27FC236}">
                <a16:creationId xmlns:a16="http://schemas.microsoft.com/office/drawing/2014/main" id="{3252CF64-10FE-4B44-A4D0-A3233C42CD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41" y="1977656"/>
            <a:ext cx="8038212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1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981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Category Learning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6" name="Picture 4" descr="objects.gif                                                    0007E7C6HarnDisk OSX                   B7C7AF91:">
            <a:extLst>
              <a:ext uri="{FF2B5EF4-FFF2-40B4-BE49-F238E27FC236}">
                <a16:creationId xmlns:a16="http://schemas.microsoft.com/office/drawing/2014/main" id="{41E6B61D-589A-8E41-A29F-4C4D6A8F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929063"/>
            <a:ext cx="5448300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mushrooms2.jpg                                                 0007E7C6HarnDisk OSX                   B7C7AF91:">
            <a:extLst>
              <a:ext uri="{FF2B5EF4-FFF2-40B4-BE49-F238E27FC236}">
                <a16:creationId xmlns:a16="http://schemas.microsoft.com/office/drawing/2014/main" id="{7E7A8D9B-C9A3-874A-BB2A-32A127DA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" y="2474495"/>
            <a:ext cx="2465388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inuitvocab.jpg                                                 0007E7C6HarnDisk OSX                   B7C7AF91:">
            <a:extLst>
              <a:ext uri="{FF2B5EF4-FFF2-40B4-BE49-F238E27FC236}">
                <a16:creationId xmlns:a16="http://schemas.microsoft.com/office/drawing/2014/main" id="{033592D8-AED5-704E-AE67-2B179E54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84" y="2443163"/>
            <a:ext cx="26257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2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Can CP be induced by category learning?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Google Shape;116;p16">
            <a:extLst>
              <a:ext uri="{FF2B5EF4-FFF2-40B4-BE49-F238E27FC236}">
                <a16:creationId xmlns:a16="http://schemas.microsoft.com/office/drawing/2014/main" id="{50120F12-235B-8A40-832E-335F6602E0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895" r="2542"/>
          <a:stretch/>
        </p:blipFill>
        <p:spPr>
          <a:xfrm>
            <a:off x="5046515" y="2998814"/>
            <a:ext cx="2098969" cy="141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320675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Learned CP’s Signature </a:t>
            </a:r>
            <a:r>
              <a:rPr lang="en-CA" sz="5400" dirty="0"/>
              <a:t>“&lt;”</a:t>
            </a:r>
            <a:endParaRPr lang="en-U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B26ED5-CAB4-9E4E-BECE-97D5CE3490B9}"/>
              </a:ext>
            </a:extLst>
          </p:cNvPr>
          <p:cNvSpPr/>
          <p:nvPr/>
        </p:nvSpPr>
        <p:spPr>
          <a:xfrm>
            <a:off x="529389" y="3105835"/>
            <a:ext cx="10684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Before Category Learning – Category Learning – After Category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798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Textures (“Kalamites” &amp; “Lakamites”)</a:t>
            </a:r>
            <a:br>
              <a:rPr lang="en-CA" dirty="0"/>
            </a:br>
            <a:r>
              <a:rPr lang="en-CA" dirty="0"/>
              <a:t> &amp; Fish (“</a:t>
            </a:r>
            <a:r>
              <a:rPr lang="en-CA" dirty="0" err="1"/>
              <a:t>Kalefish</a:t>
            </a:r>
            <a:r>
              <a:rPr lang="en-CA" dirty="0"/>
              <a:t>” and “</a:t>
            </a:r>
            <a:r>
              <a:rPr lang="en-CA" dirty="0" err="1"/>
              <a:t>Limfish</a:t>
            </a:r>
            <a:r>
              <a:rPr lang="en-CA" dirty="0"/>
              <a:t>”)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Google Shape;214;p22">
            <a:extLst>
              <a:ext uri="{FF2B5EF4-FFF2-40B4-BE49-F238E27FC236}">
                <a16:creationId xmlns:a16="http://schemas.microsoft.com/office/drawing/2014/main" id="{4EB263A7-172F-7141-BADB-1F5B61BBB2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4987" y="1473910"/>
            <a:ext cx="5088973" cy="53840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328DA-849A-ED48-954E-71542D7F484B}"/>
              </a:ext>
            </a:extLst>
          </p:cNvPr>
          <p:cNvSpPr txBox="1"/>
          <p:nvPr/>
        </p:nvSpPr>
        <p:spPr>
          <a:xfrm>
            <a:off x="7916779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9557C-3259-0F41-8F28-B8C8149B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9" y="2380672"/>
            <a:ext cx="5073170" cy="37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46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25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5"/>
          <p:cNvSpPr/>
          <p:nvPr/>
        </p:nvSpPr>
        <p:spPr>
          <a:xfrm>
            <a:off x="4318503" y="2317687"/>
            <a:ext cx="4173647" cy="433661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4731498" y="2677841"/>
            <a:ext cx="2997341" cy="16685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03261"/>
            <a:ext cx="4924425" cy="166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7739" y="2703261"/>
            <a:ext cx="4819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/>
          <p:nvPr/>
        </p:nvSpPr>
        <p:spPr>
          <a:xfrm>
            <a:off x="4280733" y="3530329"/>
            <a:ext cx="693019" cy="2882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62626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6719670" y="3530329"/>
            <a:ext cx="664370" cy="2882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62626"/>
          </a:solidFill>
          <a:ln w="1270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3667283" y="4481221"/>
            <a:ext cx="44442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corrective</a:t>
            </a:r>
            <a:r>
              <a:rPr lang="es-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l="25021" t="37669" r="50578" b="21859"/>
          <a:stretch/>
        </p:blipFill>
        <p:spPr>
          <a:xfrm>
            <a:off x="5268847" y="3267632"/>
            <a:ext cx="1241137" cy="11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B9EF05E-D117-5749-87D9-50F7F042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sz="3100" dirty="0"/>
              <a:t>Before Category Learning – Category Learning – After Category Learning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4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Learned CP: Performance &amp; Perception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11" name="Google Shape;272;p26">
            <a:extLst>
              <a:ext uri="{FF2B5EF4-FFF2-40B4-BE49-F238E27FC236}">
                <a16:creationId xmlns:a16="http://schemas.microsoft.com/office/drawing/2014/main" id="{24E0A6BF-3BFB-824B-BC6F-F3E29857CA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9911" y="2191841"/>
            <a:ext cx="5569476" cy="466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3;p26">
            <a:extLst>
              <a:ext uri="{FF2B5EF4-FFF2-40B4-BE49-F238E27FC236}">
                <a16:creationId xmlns:a16="http://schemas.microsoft.com/office/drawing/2014/main" id="{190C21F9-7B20-6940-819B-45CE29C200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812" y="2202808"/>
            <a:ext cx="5452099" cy="4574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15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65125"/>
            <a:ext cx="10096500" cy="1460500"/>
          </a:xfrm>
        </p:spPr>
        <p:txBody>
          <a:bodyPr/>
          <a:lstStyle/>
          <a:p>
            <a:pPr algn="ctr"/>
            <a:r>
              <a:rPr lang="en-CA" dirty="0"/>
              <a:t>Learned CP’s Signature </a:t>
            </a:r>
            <a:r>
              <a:rPr lang="en-CA" sz="5400" dirty="0"/>
              <a:t>“&lt;”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1E557D3A-26DA-1347-A85C-BF6E2B3E82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825625"/>
            <a:ext cx="9677400" cy="43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8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Learned CP: Electrocortical Correlates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3CAF03-6983-2340-8168-6D8CBD4C2B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32" y="1363980"/>
            <a:ext cx="4763135" cy="49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3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Category Learning, Yes, But </a:t>
            </a:r>
            <a:r>
              <a:rPr lang="en-CA" b="1" dirty="0"/>
              <a:t>Why CP</a:t>
            </a:r>
            <a:r>
              <a:rPr lang="en-CA" dirty="0"/>
              <a:t>?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226459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79E1-EF4E-054D-95BA-10A1B187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569" y="570764"/>
            <a:ext cx="5968748" cy="807922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600" b="1" dirty="0">
                <a:latin typeface="+mn-lt"/>
              </a:rPr>
              <a:t>Collaborators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81030-36D2-EB47-A27C-74B0C526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786" y="1990086"/>
            <a:ext cx="5113331" cy="4297150"/>
          </a:xfrm>
        </p:spPr>
        <p:txBody>
          <a:bodyPr numCol="2"/>
          <a:lstStyle/>
          <a:p>
            <a:pPr marL="0" indent="0" algn="ctr">
              <a:buNone/>
            </a:pPr>
            <a:r>
              <a:rPr lang="en-CA" sz="2000" dirty="0"/>
              <a:t>Fernanda Pérez Gay</a:t>
            </a:r>
          </a:p>
          <a:p>
            <a:pPr marL="0" indent="0" algn="ctr">
              <a:buNone/>
            </a:pPr>
            <a:r>
              <a:rPr lang="en-CA" sz="2000" dirty="0"/>
              <a:t>Christian </a:t>
            </a:r>
            <a:r>
              <a:rPr lang="en-CA" sz="2000" dirty="0" err="1"/>
              <a:t>Thériault</a:t>
            </a:r>
            <a:endParaRPr lang="en-CA" sz="2000" dirty="0"/>
          </a:p>
          <a:p>
            <a:pPr marL="0" indent="0" algn="ctr">
              <a:buNone/>
            </a:pPr>
            <a:r>
              <a:rPr lang="en-CA" sz="2000" dirty="0" err="1"/>
              <a:t>Tomy</a:t>
            </a:r>
            <a:r>
              <a:rPr lang="en-CA" sz="2000" dirty="0"/>
              <a:t> </a:t>
            </a:r>
            <a:r>
              <a:rPr lang="en-CA" sz="2000" dirty="0" err="1"/>
              <a:t>Sicotte</a:t>
            </a:r>
            <a:endParaRPr lang="en-CA" sz="2000" dirty="0"/>
          </a:p>
          <a:p>
            <a:pPr marL="0" indent="0" algn="ctr">
              <a:buNone/>
            </a:pPr>
            <a:r>
              <a:rPr lang="en-CA" sz="2000" dirty="0"/>
              <a:t>Dan Rivas</a:t>
            </a:r>
          </a:p>
          <a:p>
            <a:pPr marL="0" indent="0" algn="ctr">
              <a:buNone/>
            </a:pPr>
            <a:r>
              <a:rPr lang="en-CA" sz="2000" dirty="0"/>
              <a:t>Alexandre </a:t>
            </a:r>
            <a:r>
              <a:rPr lang="en-CA" sz="2000" dirty="0" err="1"/>
              <a:t>Blondin-Massé</a:t>
            </a:r>
            <a:endParaRPr lang="en-CA" sz="2000" dirty="0"/>
          </a:p>
          <a:p>
            <a:pPr marL="0" indent="0" algn="ctr">
              <a:buNone/>
            </a:pPr>
            <a:r>
              <a:rPr lang="en-CA" sz="2000" dirty="0"/>
              <a:t>Philippe Vincent-Lamarre</a:t>
            </a:r>
          </a:p>
          <a:p>
            <a:pPr marL="0" indent="0" algn="ctr">
              <a:buNone/>
            </a:pPr>
            <a:r>
              <a:rPr lang="en-CA" sz="2000" dirty="0"/>
              <a:t>Odile Marcotte</a:t>
            </a:r>
          </a:p>
          <a:p>
            <a:pPr marL="0" indent="0" algn="ctr">
              <a:buNone/>
            </a:pPr>
            <a:r>
              <a:rPr lang="en-CA" sz="2000" dirty="0"/>
              <a:t>Marcos Lopes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52CC2-C20C-0246-BC98-5367FAE7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6412" y="6287236"/>
            <a:ext cx="4858800" cy="365125"/>
          </a:xfrm>
        </p:spPr>
        <p:txBody>
          <a:bodyPr/>
          <a:lstStyle/>
          <a:p>
            <a:pPr algn="ctr"/>
            <a:r>
              <a:rPr lang="en-US" dirty="0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163385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92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A Neural Net Model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Image 19">
            <a:extLst>
              <a:ext uri="{FF2B5EF4-FFF2-40B4-BE49-F238E27FC236}">
                <a16:creationId xmlns:a16="http://schemas.microsoft.com/office/drawing/2014/main" id="{F61288CE-438E-2147-A4C5-F25ABB22ED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67" y="2246630"/>
            <a:ext cx="4004945" cy="2364740"/>
          </a:xfrm>
          <a:prstGeom prst="rect">
            <a:avLst/>
          </a:prstGeom>
        </p:spPr>
      </p:pic>
      <p:pic>
        <p:nvPicPr>
          <p:cNvPr id="6" name="Image 23">
            <a:extLst>
              <a:ext uri="{FF2B5EF4-FFF2-40B4-BE49-F238E27FC236}">
                <a16:creationId xmlns:a16="http://schemas.microsoft.com/office/drawing/2014/main" id="{54917B47-AB7F-AF4B-B2BD-9C44BDD949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97" y="1930400"/>
            <a:ext cx="2473325" cy="3317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CD85E7-36E5-7246-BC25-A2DADE2A366A}"/>
              </a:ext>
            </a:extLst>
          </p:cNvPr>
          <p:cNvSpPr/>
          <p:nvPr/>
        </p:nvSpPr>
        <p:spPr>
          <a:xfrm>
            <a:off x="396240" y="5478830"/>
            <a:ext cx="569976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CA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autoencoder architectures </a:t>
            </a:r>
            <a:r>
              <a:rPr lang="en-CA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</a:p>
          <a:p>
            <a:pPr>
              <a:spcAft>
                <a:spcPts val="1000"/>
              </a:spcAft>
            </a:pPr>
            <a:r>
              <a:rPr lang="en-CA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right, with a self connected hidden layer.</a:t>
            </a:r>
            <a:endParaRPr lang="en-CA" i="1" dirty="0">
              <a:solidFill>
                <a:srgbClr val="44546A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6C9683-E95C-C74F-B043-CCC9CEA6CFB3}"/>
              </a:ext>
            </a:extLst>
          </p:cNvPr>
          <p:cNvSpPr/>
          <p:nvPr/>
        </p:nvSpPr>
        <p:spPr>
          <a:xfrm>
            <a:off x="5814059" y="54586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classification network with one hidden layer initialized with autoencoding.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411480"/>
            <a:ext cx="11658600" cy="5577840"/>
          </a:xfrm>
        </p:spPr>
        <p:txBody>
          <a:bodyPr>
            <a:normAutofit/>
          </a:bodyPr>
          <a:lstStyle/>
          <a:p>
            <a:pPr algn="ctr"/>
            <a:r>
              <a:rPr lang="en-CA" sz="3100" b="1" dirty="0"/>
              <a:t>Humans:</a:t>
            </a:r>
            <a:br>
              <a:rPr lang="en-CA" sz="3100" dirty="0"/>
            </a:br>
            <a:r>
              <a:rPr lang="en-CA" sz="3100" dirty="0"/>
              <a:t>Before Category Learning – Category Learning – After Category Learning</a:t>
            </a:r>
            <a:br>
              <a:rPr lang="en-CA" sz="3100" dirty="0"/>
            </a:br>
            <a:br>
              <a:rPr lang="en-CA" sz="3100" dirty="0"/>
            </a:br>
            <a:r>
              <a:rPr lang="en-CA" sz="3100" b="1" dirty="0"/>
              <a:t>Nets:</a:t>
            </a:r>
            <a:br>
              <a:rPr lang="en-CA" sz="3100" dirty="0"/>
            </a:br>
            <a:r>
              <a:rPr lang="en-CA" sz="3100" dirty="0"/>
              <a:t>Autoencoding – Supervised Category Learning – After Category Learning</a:t>
            </a:r>
            <a:br>
              <a:rPr lang="en-CA" dirty="0"/>
            </a:br>
            <a:br>
              <a:rPr lang="en-CA" dirty="0"/>
            </a:br>
            <a:r>
              <a:rPr lang="en-CA" sz="3200" dirty="0"/>
              <a:t>Hidden layer distance </a:t>
            </a:r>
            <a:br>
              <a:rPr lang="en-CA" sz="3200" dirty="0"/>
            </a:br>
            <a:r>
              <a:rPr lang="en-CA" sz="3200" b="1" dirty="0"/>
              <a:t>between and within categories </a:t>
            </a:r>
            <a:br>
              <a:rPr lang="en-CA" sz="3200" b="1" dirty="0"/>
            </a:br>
            <a:r>
              <a:rPr lang="en-CA" sz="3200" b="1" dirty="0"/>
              <a:t>before and after supervised category learning</a:t>
            </a: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8748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Learned CP’s Signature “&lt;” 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Image 14">
            <a:extLst>
              <a:ext uri="{FF2B5EF4-FFF2-40B4-BE49-F238E27FC236}">
                <a16:creationId xmlns:a16="http://schemas.microsoft.com/office/drawing/2014/main" id="{381C81E2-E89E-5041-A280-4605888C88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0" y="1690688"/>
            <a:ext cx="7449820" cy="42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6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50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N Binary Conjunctive Features (Dimensions)</a:t>
            </a:r>
            <a:br>
              <a:rPr lang="en-CA" dirty="0"/>
            </a:br>
            <a:r>
              <a:rPr lang="en-CA" dirty="0"/>
              <a:t>k of them category-covariant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237C8941-DCEE-564D-B21D-2B831E1E38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2286634"/>
            <a:ext cx="8488680" cy="34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Dimensionality Reduction: N To k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C8E8D-A5D5-184B-A11A-63436554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1690688"/>
            <a:ext cx="4432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Learned Feature Filters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90DB2-0875-A64E-85DD-36B1CED1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1504949"/>
            <a:ext cx="7955280" cy="44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6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Pop-Out of Grounded Categories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E98F3-617F-A248-B325-B1986DC5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68" y="1952956"/>
            <a:ext cx="5457463" cy="36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9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18" y="388620"/>
            <a:ext cx="10580213" cy="2009298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The power of natural language:</a:t>
            </a:r>
            <a:br>
              <a:rPr lang="en-CA" dirty="0"/>
            </a:br>
            <a:r>
              <a:rPr lang="en-CA" dirty="0"/>
              <a:t>Grounded </a:t>
            </a:r>
            <a:r>
              <a:rPr lang="en-CA" dirty="0" err="1"/>
              <a:t>recombinatory</a:t>
            </a:r>
            <a:r>
              <a:rPr lang="en-CA" dirty="0"/>
              <a:t> propositions</a:t>
            </a:r>
            <a:br>
              <a:rPr lang="en-CA" dirty="0"/>
            </a:br>
            <a:r>
              <a:rPr lang="en-CA" dirty="0"/>
              <a:t>defining new categories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image.jpg">
            <a:extLst>
              <a:ext uri="{FF2B5EF4-FFF2-40B4-BE49-F238E27FC236}">
                <a16:creationId xmlns:a16="http://schemas.microsoft.com/office/drawing/2014/main" id="{95FDAEEB-80A0-6144-A9DC-1DDB957B9A78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3929" y="3941601"/>
            <a:ext cx="990600" cy="587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.png">
            <a:extLst>
              <a:ext uri="{FF2B5EF4-FFF2-40B4-BE49-F238E27FC236}">
                <a16:creationId xmlns:a16="http://schemas.microsoft.com/office/drawing/2014/main" id="{B063F60F-607A-974C-8686-A5104E2D4B5B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1620" y="4037328"/>
            <a:ext cx="4572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.jpg">
            <a:extLst>
              <a:ext uri="{FF2B5EF4-FFF2-40B4-BE49-F238E27FC236}">
                <a16:creationId xmlns:a16="http://schemas.microsoft.com/office/drawing/2014/main" id="{C08C4274-546F-C34D-BDC6-DFC5C8CD1994}"/>
              </a:ext>
            </a:extLst>
          </p:cNvPr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0320" y="3878261"/>
            <a:ext cx="914400" cy="6889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7">
            <a:extLst>
              <a:ext uri="{FF2B5EF4-FFF2-40B4-BE49-F238E27FC236}">
                <a16:creationId xmlns:a16="http://schemas.microsoft.com/office/drawing/2014/main" id="{055F4103-BE6D-8843-951D-88FD3C2F82DE}"/>
              </a:ext>
            </a:extLst>
          </p:cNvPr>
          <p:cNvSpPr/>
          <p:nvPr/>
        </p:nvSpPr>
        <p:spPr>
          <a:xfrm>
            <a:off x="8494661" y="4000339"/>
            <a:ext cx="326827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29" marR="40629">
              <a:buClr>
                <a:srgbClr val="000000"/>
              </a:buClr>
              <a:buFont typeface="Times"/>
            </a:lvl1pPr>
          </a:lstStyle>
          <a:p>
            <a:r>
              <a:rPr lang="en-CA" dirty="0"/>
              <a:t>=</a:t>
            </a:r>
            <a:endParaRPr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76D9D83-B00E-D343-878E-2AD526B3B610}"/>
              </a:ext>
            </a:extLst>
          </p:cNvPr>
          <p:cNvSpPr/>
          <p:nvPr/>
        </p:nvSpPr>
        <p:spPr>
          <a:xfrm>
            <a:off x="6389786" y="4000339"/>
            <a:ext cx="326827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29" marR="40629">
              <a:buClr>
                <a:srgbClr val="000000"/>
              </a:buClr>
              <a:buFont typeface="Times"/>
            </a:lvl1pPr>
          </a:lstStyle>
          <a:p>
            <a:r>
              <a:rPr dirty="0"/>
              <a:t>+</a:t>
            </a:r>
          </a:p>
        </p:txBody>
      </p:sp>
      <p:sp>
        <p:nvSpPr>
          <p:cNvPr id="10" name="Shape 69">
            <a:extLst>
              <a:ext uri="{FF2B5EF4-FFF2-40B4-BE49-F238E27FC236}">
                <a16:creationId xmlns:a16="http://schemas.microsoft.com/office/drawing/2014/main" id="{90EB0649-8A36-FA40-8527-28423A18D6FC}"/>
              </a:ext>
            </a:extLst>
          </p:cNvPr>
          <p:cNvSpPr/>
          <p:nvPr/>
        </p:nvSpPr>
        <p:spPr>
          <a:xfrm>
            <a:off x="5376899" y="2862262"/>
            <a:ext cx="55530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29" marR="40629">
              <a:buClr>
                <a:srgbClr val="000000"/>
              </a:buClr>
              <a:buFont typeface="Times"/>
            </a:pPr>
            <a:r>
              <a:rPr sz="2800" b="1" dirty="0"/>
              <a:t>“ ‘</a:t>
            </a:r>
            <a:r>
              <a:rPr sz="2800" b="1" i="1" u="sng" dirty="0"/>
              <a:t>ZEBRA’</a:t>
            </a:r>
            <a:r>
              <a:rPr sz="2800" b="1" dirty="0"/>
              <a:t> = HORSE + STRIPES ”</a:t>
            </a:r>
          </a:p>
        </p:txBody>
      </p:sp>
      <p:pic>
        <p:nvPicPr>
          <p:cNvPr id="11" name="chindict.jpg">
            <a:extLst>
              <a:ext uri="{FF2B5EF4-FFF2-40B4-BE49-F238E27FC236}">
                <a16:creationId xmlns:a16="http://schemas.microsoft.com/office/drawing/2014/main" id="{A2EF081C-B320-5D4F-BE8F-8C7C968C43BE}"/>
              </a:ext>
            </a:extLst>
          </p:cNvPr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018" y="2787488"/>
            <a:ext cx="3367582" cy="230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76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Dictionary-Go-Round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6" name="Content Placeholder 3" descr="chindict.jpg">
            <a:extLst>
              <a:ext uri="{FF2B5EF4-FFF2-40B4-BE49-F238E27FC236}">
                <a16:creationId xmlns:a16="http://schemas.microsoft.com/office/drawing/2014/main" id="{DD99343E-C4AF-654D-ADF7-E43CFE50C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80" b="9880"/>
          <a:stretch>
            <a:fillRect/>
          </a:stretch>
        </p:blipFill>
        <p:spPr>
          <a:xfrm>
            <a:off x="1818168" y="152616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329117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A768-3650-EE48-A843-DC80E682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Turing-Robots And Turing-Scale Grounding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24AE7-A11A-9C49-AAC9-DE57D828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Content Placeholder 3" descr="turing.gif">
            <a:extLst>
              <a:ext uri="{FF2B5EF4-FFF2-40B4-BE49-F238E27FC236}">
                <a16:creationId xmlns:a16="http://schemas.microsoft.com/office/drawing/2014/main" id="{9B8792E3-3A99-924E-A070-DD84D3A26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49" r="-7449"/>
          <a:stretch>
            <a:fillRect/>
          </a:stretch>
        </p:blipFill>
        <p:spPr>
          <a:xfrm>
            <a:off x="2606675" y="2340769"/>
            <a:ext cx="6119813" cy="3365500"/>
          </a:xfrm>
        </p:spPr>
      </p:pic>
    </p:spTree>
    <p:extLst>
      <p:ext uri="{BB962C8B-B14F-4D97-AF65-F5344CB8AC3E}">
        <p14:creationId xmlns:p14="http://schemas.microsoft.com/office/powerpoint/2010/main" val="414720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A66B-7D67-F743-81D2-84F685A5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b="1" dirty="0"/>
              <a:t>The Symbol Grounding Problem: </a:t>
            </a:r>
            <a:br>
              <a:rPr lang="en-CA" b="1" dirty="0"/>
            </a:br>
            <a:r>
              <a:rPr lang="en-CA" b="1" dirty="0"/>
              <a:t>Top-Down and Bottom-Up View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97A4-77B2-5540-8312-B2387FD6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CA" dirty="0"/>
              <a:t>Words have referents. </a:t>
            </a:r>
          </a:p>
          <a:p>
            <a:pPr marL="0" indent="0" algn="ctr">
              <a:buNone/>
            </a:pPr>
            <a:r>
              <a:rPr lang="en-CA" dirty="0"/>
              <a:t>Except for proper names, the referents are </a:t>
            </a:r>
            <a:r>
              <a:rPr lang="en-CA" b="1" i="1" dirty="0"/>
              <a:t>categories</a:t>
            </a:r>
            <a:r>
              <a:rPr lang="en-CA" dirty="0"/>
              <a:t>. </a:t>
            </a:r>
          </a:p>
          <a:p>
            <a:pPr marL="0" indent="0" algn="ctr">
              <a:buNone/>
            </a:pPr>
            <a:r>
              <a:rPr lang="en-CA" dirty="0"/>
              <a:t>The verbal definition of the referent is just more words. </a:t>
            </a:r>
          </a:p>
          <a:p>
            <a:pPr marL="0" indent="0" algn="ctr">
              <a:buNone/>
            </a:pPr>
            <a:r>
              <a:rPr lang="en-CA" dirty="0"/>
              <a:t>So </a:t>
            </a:r>
            <a:r>
              <a:rPr lang="en-CA" b="1" dirty="0"/>
              <a:t>verbal definition is always circular</a:t>
            </a:r>
            <a:r>
              <a:rPr lang="en-CA" dirty="0"/>
              <a:t>. </a:t>
            </a:r>
          </a:p>
          <a:p>
            <a:pPr marL="0" indent="0" algn="ctr">
              <a:buNone/>
            </a:pPr>
            <a:r>
              <a:rPr lang="en-CA" dirty="0"/>
              <a:t>To break out of the circle, </a:t>
            </a:r>
          </a:p>
          <a:p>
            <a:pPr marL="0" indent="0" algn="ctr">
              <a:buNone/>
            </a:pPr>
            <a:r>
              <a:rPr lang="en-CA" dirty="0"/>
              <a:t>some words have to be connected directly to their referent categories</a:t>
            </a:r>
          </a:p>
          <a:p>
            <a:pPr marL="0" indent="0" algn="ctr">
              <a:buNone/>
            </a:pPr>
            <a:r>
              <a:rPr lang="en-CA" dirty="0"/>
              <a:t> through </a:t>
            </a:r>
            <a:r>
              <a:rPr lang="en-CA" b="1" dirty="0"/>
              <a:t>sensorimotor feature detectors</a:t>
            </a:r>
            <a:r>
              <a:rPr lang="en-CA" dirty="0"/>
              <a:t>.</a:t>
            </a:r>
          </a:p>
          <a:p>
            <a:pPr marL="0" indent="0" algn="ctr">
              <a:buNone/>
            </a:pPr>
            <a:r>
              <a:rPr lang="en-CA" dirty="0"/>
              <a:t> I will first describe how dictionaries can be reduced to their </a:t>
            </a:r>
            <a:r>
              <a:rPr lang="en-CA" b="1" dirty="0"/>
              <a:t>minimal grounding sets</a:t>
            </a:r>
            <a:r>
              <a:rPr lang="en-CA" dirty="0"/>
              <a:t>: </a:t>
            </a:r>
          </a:p>
          <a:p>
            <a:pPr marL="0" indent="0" algn="ctr">
              <a:buNone/>
            </a:pPr>
            <a:r>
              <a:rPr lang="en-CA" dirty="0"/>
              <a:t>--- the smallest number of words that have to be grounded directly ---</a:t>
            </a:r>
          </a:p>
          <a:p>
            <a:pPr marL="0" indent="0" algn="ctr">
              <a:buNone/>
            </a:pPr>
            <a:r>
              <a:rPr lang="en-CA" dirty="0"/>
              <a:t>so that all other words can be reached via definition alone. </a:t>
            </a:r>
          </a:p>
          <a:p>
            <a:pPr marL="0" indent="0" algn="ctr">
              <a:buNone/>
            </a:pPr>
            <a:r>
              <a:rPr lang="en-CA" dirty="0"/>
              <a:t>Then I will describe how human subjects learn categories directly, </a:t>
            </a:r>
          </a:p>
          <a:p>
            <a:pPr marL="0" indent="0" algn="ctr">
              <a:buNone/>
            </a:pPr>
            <a:r>
              <a:rPr lang="en-CA" dirty="0"/>
              <a:t>and how this sometimes give rise to a “</a:t>
            </a:r>
            <a:r>
              <a:rPr lang="en-CA" b="1" dirty="0"/>
              <a:t>pop-out</a:t>
            </a:r>
            <a:r>
              <a:rPr lang="en-CA" dirty="0"/>
              <a:t>” effect called </a:t>
            </a:r>
            <a:r>
              <a:rPr lang="en-CA" b="1" dirty="0"/>
              <a:t>categorical perception (CP). </a:t>
            </a:r>
          </a:p>
          <a:p>
            <a:pPr marL="0" indent="0" algn="ctr">
              <a:buNone/>
            </a:pPr>
            <a:r>
              <a:rPr lang="en-CA" dirty="0"/>
              <a:t>I will close with </a:t>
            </a:r>
            <a:r>
              <a:rPr lang="en-CA" b="1" dirty="0"/>
              <a:t>a neural net model</a:t>
            </a:r>
            <a:r>
              <a:rPr lang="en-CA" dirty="0"/>
              <a:t> for category learning and CP </a:t>
            </a:r>
          </a:p>
          <a:p>
            <a:pPr marL="0" indent="0" algn="ctr">
              <a:buNone/>
            </a:pPr>
            <a:r>
              <a:rPr lang="en-CA" dirty="0"/>
              <a:t>based on </a:t>
            </a:r>
            <a:r>
              <a:rPr lang="en-CA" b="1" dirty="0"/>
              <a:t>dimensional reduction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B853C-A705-5643-BDD6-763F79F7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50131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BA2F-EECF-3D4D-A14C-06DA7054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7" y="175879"/>
            <a:ext cx="10921409" cy="6180471"/>
          </a:xfrm>
        </p:spPr>
        <p:txBody>
          <a:bodyPr>
            <a:normAutofit/>
          </a:bodyPr>
          <a:lstStyle/>
          <a:p>
            <a:r>
              <a:rPr lang="en-CA" sz="2000" dirty="0"/>
              <a:t>Vincent-Lamarre, P., </a:t>
            </a:r>
            <a:r>
              <a:rPr lang="en-CA" sz="2000" dirty="0" err="1"/>
              <a:t>Blondin-Massé</a:t>
            </a:r>
            <a:r>
              <a:rPr lang="en-CA" sz="2000" dirty="0"/>
              <a:t> A. Lopes, M., Lord, M., Marcotte, O., &amp; Harnad, S. (2016). </a:t>
            </a:r>
            <a:r>
              <a:rPr lang="en-CA" sz="2000" b="1" u="sng" dirty="0">
                <a:hlinkClick r:id="rId2"/>
              </a:rPr>
              <a:t>The latent structure of dictionaries</a:t>
            </a:r>
            <a:r>
              <a:rPr lang="en-CA" sz="2000" dirty="0"/>
              <a:t>. </a:t>
            </a:r>
            <a:r>
              <a:rPr lang="en-CA" sz="2000" i="1" dirty="0"/>
              <a:t>Topics in Cognitive Science</a:t>
            </a:r>
            <a:r>
              <a:rPr lang="en-CA" sz="2000" dirty="0"/>
              <a:t>, </a:t>
            </a:r>
            <a:r>
              <a:rPr lang="en-CA" sz="2000" i="1" dirty="0"/>
              <a:t>8</a:t>
            </a:r>
            <a:r>
              <a:rPr lang="en-CA" sz="2000" dirty="0"/>
              <a:t>(3), 625-659.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Vincent-Lamarre, P., Lord, M., </a:t>
            </a:r>
            <a:r>
              <a:rPr lang="en-CA" sz="2000" dirty="0" err="1"/>
              <a:t>Blondin-Massé</a:t>
            </a:r>
            <a:r>
              <a:rPr lang="en-CA" sz="2000" dirty="0"/>
              <a:t> A., Marcotte, O., Lopes, M., &amp; Harnad, S. (2017). </a:t>
            </a:r>
            <a:r>
              <a:rPr lang="en-CA" sz="2000" b="1" u="sng" dirty="0">
                <a:hlinkClick r:id="rId3"/>
              </a:rPr>
              <a:t>Hidden Structure and Function in the Lexicon</a:t>
            </a:r>
            <a:r>
              <a:rPr lang="en-CA" sz="2000" dirty="0"/>
              <a:t>. In </a:t>
            </a:r>
            <a:r>
              <a:rPr lang="en-CA" sz="2000" i="1" dirty="0"/>
              <a:t>Cognitive Approach to Natural Language Processing</a:t>
            </a:r>
            <a:r>
              <a:rPr lang="en-CA" sz="2000" dirty="0"/>
              <a:t> (pp. 91-108).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Pérez-Gay, F., </a:t>
            </a:r>
            <a:r>
              <a:rPr lang="en-CA" sz="2000" dirty="0" err="1"/>
              <a:t>Thériault</a:t>
            </a:r>
            <a:r>
              <a:rPr lang="en-CA" sz="2000" dirty="0"/>
              <a:t>, C., Gregory, M., Sabri, H., Harnad, S., &amp; Rivas, D. (2017). </a:t>
            </a:r>
            <a:r>
              <a:rPr lang="en-CA" sz="2000" b="1" u="sng" dirty="0">
                <a:hlinkClick r:id="rId4"/>
              </a:rPr>
              <a:t>How and why does category learning cause categorical perception?</a:t>
            </a:r>
            <a:r>
              <a:rPr lang="en-CA" sz="2000" dirty="0"/>
              <a:t> </a:t>
            </a:r>
            <a:r>
              <a:rPr lang="en-CA" sz="2000" i="1" dirty="0"/>
              <a:t>International Journal of Comparative Psychology</a:t>
            </a:r>
            <a:r>
              <a:rPr lang="en-CA" sz="2000" dirty="0"/>
              <a:t>, </a:t>
            </a:r>
            <a:r>
              <a:rPr lang="en-CA" sz="2000" i="1" dirty="0"/>
              <a:t>30</a:t>
            </a:r>
            <a:r>
              <a:rPr lang="en-CA" sz="2000" dirty="0"/>
              <a:t>. 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Pérez-Gay, F., </a:t>
            </a:r>
            <a:r>
              <a:rPr lang="en-CA" sz="2000" dirty="0" err="1"/>
              <a:t>Sicotte</a:t>
            </a:r>
            <a:r>
              <a:rPr lang="en-CA" sz="2000" dirty="0"/>
              <a:t>, T., </a:t>
            </a:r>
            <a:r>
              <a:rPr lang="en-CA" sz="2000" dirty="0" err="1"/>
              <a:t>Thériault</a:t>
            </a:r>
            <a:r>
              <a:rPr lang="en-CA" sz="2000" dirty="0"/>
              <a:t>, C., &amp; Harnad, S. (2018). </a:t>
            </a:r>
            <a:r>
              <a:rPr lang="en-CA" sz="2000" b="1" u="sng" dirty="0">
                <a:hlinkClick r:id="rId5"/>
              </a:rPr>
              <a:t>Category learning can alter perception and its neural correlates</a:t>
            </a:r>
            <a:r>
              <a:rPr lang="en-CA" sz="2000" dirty="0"/>
              <a:t>. </a:t>
            </a:r>
            <a:r>
              <a:rPr lang="en-CA" sz="2000" i="1" dirty="0" err="1"/>
              <a:t>arXiv</a:t>
            </a:r>
            <a:r>
              <a:rPr lang="en-CA" sz="2000" i="1" dirty="0"/>
              <a:t> preprint arXiv:1805.04619</a:t>
            </a:r>
            <a:r>
              <a:rPr lang="en-CA" sz="2000" dirty="0"/>
              <a:t>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 err="1"/>
              <a:t>Thériault</a:t>
            </a:r>
            <a:r>
              <a:rPr lang="en-CA" sz="2000" dirty="0"/>
              <a:t>, C., Pérez-Gay, F., </a:t>
            </a:r>
            <a:r>
              <a:rPr lang="en-CA" sz="2000" dirty="0" err="1"/>
              <a:t>Sicotte</a:t>
            </a:r>
            <a:r>
              <a:rPr lang="en-CA" sz="2000" dirty="0"/>
              <a:t>, T., Rivas, D., &amp; Harnad, S. (2018). </a:t>
            </a:r>
            <a:r>
              <a:rPr lang="en-CA" sz="2000" b="1" u="sng" dirty="0">
                <a:hlinkClick r:id="rId6"/>
              </a:rPr>
              <a:t>Learning-induced categorical perception in a neural network model</a:t>
            </a:r>
            <a:r>
              <a:rPr lang="en-CA" sz="2000" dirty="0"/>
              <a:t>. </a:t>
            </a:r>
            <a:r>
              <a:rPr lang="en-CA" sz="2000" i="1" dirty="0" err="1"/>
              <a:t>arXiv</a:t>
            </a:r>
            <a:r>
              <a:rPr lang="en-CA" sz="2000" i="1" dirty="0"/>
              <a:t> preprint arXiv:1805.04567</a:t>
            </a:r>
            <a:r>
              <a:rPr lang="en-CA" sz="20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C84B1-6D82-C449-9EB9-60D8354A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341427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79E1-EF4E-054D-95BA-10A1B187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569" y="570764"/>
            <a:ext cx="5968748" cy="807922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/>
              <a:t>Thank You</a:t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81030-36D2-EB47-A27C-74B0C526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986" y="1990086"/>
            <a:ext cx="7865014" cy="4297150"/>
          </a:xfrm>
        </p:spPr>
        <p:txBody>
          <a:bodyPr numCol="2"/>
          <a:lstStyle/>
          <a:p>
            <a:pPr marL="0" indent="0" algn="ctr">
              <a:buNone/>
            </a:pPr>
            <a:r>
              <a:rPr lang="en-CA" dirty="0"/>
              <a:t>Fernanda Pérez Gay</a:t>
            </a:r>
          </a:p>
          <a:p>
            <a:pPr marL="0" indent="0" algn="ctr">
              <a:buNone/>
            </a:pPr>
            <a:r>
              <a:rPr lang="en-CA" dirty="0"/>
              <a:t>Christian </a:t>
            </a:r>
            <a:r>
              <a:rPr lang="en-CA" dirty="0" err="1"/>
              <a:t>Thériault</a:t>
            </a:r>
            <a:endParaRPr lang="en-CA" dirty="0"/>
          </a:p>
          <a:p>
            <a:pPr marL="0" indent="0" algn="ctr">
              <a:buNone/>
            </a:pPr>
            <a:r>
              <a:rPr lang="en-CA" dirty="0" err="1"/>
              <a:t>Tomy</a:t>
            </a:r>
            <a:r>
              <a:rPr lang="en-CA" dirty="0"/>
              <a:t> </a:t>
            </a:r>
            <a:r>
              <a:rPr lang="en-CA" dirty="0" err="1"/>
              <a:t>Sicotte</a:t>
            </a:r>
            <a:endParaRPr lang="en-CA" dirty="0"/>
          </a:p>
          <a:p>
            <a:pPr marL="0" indent="0" algn="ctr">
              <a:buNone/>
            </a:pPr>
            <a:r>
              <a:rPr lang="en-CA" dirty="0"/>
              <a:t>Dan Rivas</a:t>
            </a:r>
          </a:p>
          <a:p>
            <a:pPr marL="0" indent="0" algn="ctr">
              <a:buNone/>
            </a:pPr>
            <a:r>
              <a:rPr lang="en-CA" dirty="0"/>
              <a:t>Alexandre </a:t>
            </a:r>
            <a:r>
              <a:rPr lang="en-CA" dirty="0" err="1"/>
              <a:t>Blondin-Massé</a:t>
            </a:r>
            <a:endParaRPr lang="en-CA" dirty="0"/>
          </a:p>
          <a:p>
            <a:pPr marL="0" indent="0" algn="ctr">
              <a:buNone/>
            </a:pPr>
            <a:r>
              <a:rPr lang="en-CA" dirty="0"/>
              <a:t>Philippe Vincent-Lamarre</a:t>
            </a:r>
          </a:p>
          <a:p>
            <a:pPr marL="0" indent="0" algn="ctr">
              <a:buNone/>
            </a:pPr>
            <a:r>
              <a:rPr lang="en-CA" dirty="0"/>
              <a:t>Odile Marcotte</a:t>
            </a:r>
          </a:p>
          <a:p>
            <a:pPr marL="0" indent="0" algn="ctr">
              <a:buNone/>
            </a:pPr>
            <a:r>
              <a:rPr lang="en-CA" dirty="0"/>
              <a:t>Marcos Lopes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52CC2-C20C-0246-BC98-5367FAE7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6412" y="6287236"/>
            <a:ext cx="4858800" cy="365125"/>
          </a:xfrm>
        </p:spPr>
        <p:txBody>
          <a:bodyPr/>
          <a:lstStyle/>
          <a:p>
            <a:pPr algn="ctr"/>
            <a:r>
              <a:rPr lang="en-US" dirty="0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179302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BA2F-EECF-3D4D-A14C-06DA7054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7" y="175879"/>
            <a:ext cx="10921409" cy="6180471"/>
          </a:xfrm>
        </p:spPr>
        <p:txBody>
          <a:bodyPr>
            <a:normAutofit/>
          </a:bodyPr>
          <a:lstStyle/>
          <a:p>
            <a:r>
              <a:rPr lang="en-CA" sz="2000" dirty="0"/>
              <a:t>Vincent-Lamarre, P., </a:t>
            </a:r>
            <a:r>
              <a:rPr lang="en-CA" sz="2000" dirty="0" err="1"/>
              <a:t>Blondin-Massé</a:t>
            </a:r>
            <a:r>
              <a:rPr lang="en-CA" sz="2000" dirty="0"/>
              <a:t> A. Lopes, M., Lord, M., Marcotte, O., &amp; Harnad, S. (2016). </a:t>
            </a:r>
            <a:r>
              <a:rPr lang="en-CA" sz="2000" b="1" u="sng" dirty="0">
                <a:hlinkClick r:id="rId2"/>
              </a:rPr>
              <a:t>The latent structure of dictionaries</a:t>
            </a:r>
            <a:r>
              <a:rPr lang="en-CA" sz="2000" dirty="0"/>
              <a:t>. </a:t>
            </a:r>
            <a:r>
              <a:rPr lang="en-CA" sz="2000" i="1" dirty="0"/>
              <a:t>Topics in Cognitive Science</a:t>
            </a:r>
            <a:r>
              <a:rPr lang="en-CA" sz="2000" dirty="0"/>
              <a:t>, </a:t>
            </a:r>
            <a:r>
              <a:rPr lang="en-CA" sz="2000" i="1" dirty="0"/>
              <a:t>8</a:t>
            </a:r>
            <a:r>
              <a:rPr lang="en-CA" sz="2000" dirty="0"/>
              <a:t>(3), 625-659.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Vincent-Lamarre, P., Lord, M., </a:t>
            </a:r>
            <a:r>
              <a:rPr lang="en-CA" sz="2000" dirty="0" err="1"/>
              <a:t>Blondin-Massé</a:t>
            </a:r>
            <a:r>
              <a:rPr lang="en-CA" sz="2000" dirty="0"/>
              <a:t> A., Marcotte, O., Lopes, M., &amp; Harnad, S. (2017). </a:t>
            </a:r>
            <a:r>
              <a:rPr lang="en-CA" sz="2000" b="1" u="sng" dirty="0">
                <a:hlinkClick r:id="rId3"/>
              </a:rPr>
              <a:t>Hidden Structure and Function in the Lexicon</a:t>
            </a:r>
            <a:r>
              <a:rPr lang="en-CA" sz="2000" dirty="0"/>
              <a:t>. In </a:t>
            </a:r>
            <a:r>
              <a:rPr lang="en-CA" sz="2000" i="1" dirty="0"/>
              <a:t>Cognitive Approach to Natural Language Processing</a:t>
            </a:r>
            <a:r>
              <a:rPr lang="en-CA" sz="2000" dirty="0"/>
              <a:t> (pp. 91-108).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Pérez-Gay, F., </a:t>
            </a:r>
            <a:r>
              <a:rPr lang="en-CA" sz="2000" dirty="0" err="1"/>
              <a:t>Thériault</a:t>
            </a:r>
            <a:r>
              <a:rPr lang="en-CA" sz="2000" dirty="0"/>
              <a:t>, C., Gregory, M., Sabri, H., Harnad, S., &amp; Rivas, D. (2017). </a:t>
            </a:r>
            <a:r>
              <a:rPr lang="en-CA" sz="2000" b="1" u="sng" dirty="0">
                <a:hlinkClick r:id="rId4"/>
              </a:rPr>
              <a:t>How and why does category learning cause categorical perception?</a:t>
            </a:r>
            <a:r>
              <a:rPr lang="en-CA" sz="2000" dirty="0"/>
              <a:t> </a:t>
            </a:r>
            <a:r>
              <a:rPr lang="en-CA" sz="2000" i="1" dirty="0"/>
              <a:t>International Journal of Comparative Psychology</a:t>
            </a:r>
            <a:r>
              <a:rPr lang="en-CA" sz="2000" dirty="0"/>
              <a:t>, </a:t>
            </a:r>
            <a:r>
              <a:rPr lang="en-CA" sz="2000" i="1" dirty="0"/>
              <a:t>30</a:t>
            </a:r>
            <a:r>
              <a:rPr lang="en-CA" sz="2000" dirty="0"/>
              <a:t>. 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Pérez-Gay, F., </a:t>
            </a:r>
            <a:r>
              <a:rPr lang="en-CA" sz="2000" dirty="0" err="1"/>
              <a:t>Sicotte</a:t>
            </a:r>
            <a:r>
              <a:rPr lang="en-CA" sz="2000" dirty="0"/>
              <a:t>, T., </a:t>
            </a:r>
            <a:r>
              <a:rPr lang="en-CA" sz="2000" dirty="0" err="1"/>
              <a:t>Thériault</a:t>
            </a:r>
            <a:r>
              <a:rPr lang="en-CA" sz="2000" dirty="0"/>
              <a:t>, C., &amp; Harnad, S. (2018). </a:t>
            </a:r>
            <a:r>
              <a:rPr lang="en-CA" sz="2000" b="1" u="sng" dirty="0">
                <a:hlinkClick r:id="rId5"/>
              </a:rPr>
              <a:t>Category learning can alter perception and its neural correlates</a:t>
            </a:r>
            <a:r>
              <a:rPr lang="en-CA" sz="2000" dirty="0"/>
              <a:t>. </a:t>
            </a:r>
            <a:r>
              <a:rPr lang="en-CA" sz="2000" i="1" dirty="0" err="1"/>
              <a:t>arXiv</a:t>
            </a:r>
            <a:r>
              <a:rPr lang="en-CA" sz="2000" i="1" dirty="0"/>
              <a:t> preprint arXiv:1805.04619</a:t>
            </a:r>
            <a:r>
              <a:rPr lang="en-CA" sz="2000" dirty="0"/>
              <a:t>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 err="1"/>
              <a:t>Thériault</a:t>
            </a:r>
            <a:r>
              <a:rPr lang="en-CA" sz="2000" dirty="0"/>
              <a:t>, C., Pérez-Gay, F., </a:t>
            </a:r>
            <a:r>
              <a:rPr lang="en-CA" sz="2000" dirty="0" err="1"/>
              <a:t>Sicotte</a:t>
            </a:r>
            <a:r>
              <a:rPr lang="en-CA" sz="2000" dirty="0"/>
              <a:t>, T., Rivas, D., &amp; Harnad, S. (2018). </a:t>
            </a:r>
            <a:r>
              <a:rPr lang="en-CA" sz="2000" b="1" u="sng" dirty="0">
                <a:hlinkClick r:id="rId6"/>
              </a:rPr>
              <a:t>Learning-induced categorical perception in a neural network model</a:t>
            </a:r>
            <a:r>
              <a:rPr lang="en-CA" sz="2000" dirty="0"/>
              <a:t>. </a:t>
            </a:r>
            <a:r>
              <a:rPr lang="en-CA" sz="2000" i="1" dirty="0" err="1"/>
              <a:t>arXiv</a:t>
            </a:r>
            <a:r>
              <a:rPr lang="en-CA" sz="2000" i="1" dirty="0"/>
              <a:t> preprint arXiv:1805.04567</a:t>
            </a:r>
            <a:r>
              <a:rPr lang="en-CA" sz="20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C84B1-6D82-C449-9EB9-60D8354A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391068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0686-C593-8A48-A79E-E3BF6D8F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What </a:t>
            </a:r>
            <a:r>
              <a:rPr lang="en-CA" b="1" dirty="0"/>
              <a:t>IS</a:t>
            </a:r>
            <a:r>
              <a:rPr lang="en-CA" dirty="0"/>
              <a:t> the “Symbol Grounding Problem”?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C668-A17B-9547-BC73-0794058A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Harnad, S. (1990). </a:t>
            </a:r>
            <a:r>
              <a:rPr lang="en-CA" b="1" u="sng" dirty="0">
                <a:hlinkClick r:id="rId2"/>
              </a:rPr>
              <a:t>The symbol grounding problem</a:t>
            </a:r>
            <a:r>
              <a:rPr lang="en-CA" dirty="0"/>
              <a:t>. </a:t>
            </a:r>
            <a:r>
              <a:rPr lang="en-CA" i="1" dirty="0" err="1"/>
              <a:t>Physica</a:t>
            </a:r>
            <a:r>
              <a:rPr lang="en-CA" i="1" dirty="0"/>
              <a:t> D: Nonlinear Phenomena</a:t>
            </a:r>
            <a:r>
              <a:rPr lang="en-CA" dirty="0"/>
              <a:t>, </a:t>
            </a:r>
            <a:r>
              <a:rPr lang="en-CA" i="1" dirty="0"/>
              <a:t>42</a:t>
            </a:r>
            <a:r>
              <a:rPr lang="en-CA" dirty="0"/>
              <a:t>(1-3), 335-346.</a:t>
            </a:r>
          </a:p>
          <a:p>
            <a:pPr marL="0" indent="0">
              <a:buNone/>
            </a:pPr>
            <a:r>
              <a:rPr lang="en-CA" dirty="0"/>
              <a:t> </a:t>
            </a:r>
          </a:p>
          <a:p>
            <a:pPr marL="0" indent="0" algn="ctr">
              <a:buNone/>
            </a:pPr>
            <a:r>
              <a:rPr lang="en-CA" dirty="0">
                <a:hlinkClick r:id="rId3"/>
              </a:rPr>
              <a:t>The Symbol Grounding Problem</a:t>
            </a:r>
            <a:endParaRPr lang="en-CA" b="1" dirty="0"/>
          </a:p>
          <a:p>
            <a:pPr marL="0" indent="0" algn="ctr">
              <a:buNone/>
            </a:pPr>
            <a:r>
              <a:rPr lang="en-CA" dirty="0"/>
              <a:t>5/9/87 by Stevan Harnad</a:t>
            </a:r>
          </a:p>
          <a:p>
            <a:pPr marL="0" indent="0">
              <a:buNone/>
            </a:pPr>
            <a:r>
              <a:rPr lang="en-CA" dirty="0"/>
              <a:t> </a:t>
            </a:r>
          </a:p>
          <a:p>
            <a:pPr marL="0" indent="0">
              <a:buNone/>
            </a:pPr>
            <a:r>
              <a:rPr lang="en-CA" sz="2400" u="sng" dirty="0">
                <a:hlinkClick r:id="rId4"/>
              </a:rPr>
              <a:t>https://groups.google.com/forum/#!searchin/comp.ai/%22symbol$20grounding%22%7Csort:date/comp.ai/FepIBW95iiI/vRCMdYcWYJQJ</a:t>
            </a:r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438A1-6D47-0844-9384-E5564D08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</p:spTree>
    <p:extLst>
      <p:ext uri="{BB962C8B-B14F-4D97-AF65-F5344CB8AC3E}">
        <p14:creationId xmlns:p14="http://schemas.microsoft.com/office/powerpoint/2010/main" val="37267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53F6-B9E4-924A-8696-65E68264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Dictionary-Go-Round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0CD7C-0F04-694B-8121-E8BCB638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7" name="Content Placeholder 3" descr="chindict.jpg">
            <a:extLst>
              <a:ext uri="{FF2B5EF4-FFF2-40B4-BE49-F238E27FC236}">
                <a16:creationId xmlns:a16="http://schemas.microsoft.com/office/drawing/2014/main" id="{A8EAD177-3624-ED49-BBA3-7B1CA28A3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880" b="9880"/>
          <a:stretch>
            <a:fillRect/>
          </a:stretch>
        </p:blipFill>
        <p:spPr>
          <a:xfrm>
            <a:off x="1818168" y="152616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81770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32C4-B869-4B4C-9BC8-36B0332B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Dictionary Hidden Structure:</a:t>
            </a:r>
            <a:br>
              <a:rPr lang="en-US" dirty="0"/>
            </a:br>
            <a:r>
              <a:rPr lang="en-US" dirty="0"/>
              <a:t>Kernel, Core, Satellites and </a:t>
            </a:r>
            <a:br>
              <a:rPr lang="en-US" dirty="0"/>
            </a:br>
            <a:r>
              <a:rPr lang="en-US" dirty="0"/>
              <a:t>Minimal Grounding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65924-59F0-AC4E-AEBB-2E0DF072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5" name="Content Placeholder 3" descr="melaniefig.png">
            <a:extLst>
              <a:ext uri="{FF2B5EF4-FFF2-40B4-BE49-F238E27FC236}">
                <a16:creationId xmlns:a16="http://schemas.microsoft.com/office/drawing/2014/main" id="{B007B9C0-90F4-634A-A59C-CDFBEF8A0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903" y="1966912"/>
            <a:ext cx="6018193" cy="4525963"/>
          </a:xfrm>
        </p:spPr>
      </p:pic>
    </p:spTree>
    <p:extLst>
      <p:ext uri="{BB962C8B-B14F-4D97-AF65-F5344CB8AC3E}">
        <p14:creationId xmlns:p14="http://schemas.microsoft.com/office/powerpoint/2010/main" val="72409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97C4-B1D9-9D43-9158-BEBDFF7A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The Whorf Hypothesis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2F264-0BF0-7B42-B030-3A7C4020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NIPS 2018</a:t>
            </a:r>
          </a:p>
        </p:txBody>
      </p:sp>
      <p:pic>
        <p:nvPicPr>
          <p:cNvPr id="5" name="Google Shape;116;p16">
            <a:extLst>
              <a:ext uri="{FF2B5EF4-FFF2-40B4-BE49-F238E27FC236}">
                <a16:creationId xmlns:a16="http://schemas.microsoft.com/office/drawing/2014/main" id="{93A4E87B-C5EC-8542-BAB4-B7041ACB71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895" r="2542"/>
          <a:stretch/>
        </p:blipFill>
        <p:spPr>
          <a:xfrm>
            <a:off x="5046515" y="1290330"/>
            <a:ext cx="2098969" cy="14162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98B259-C460-D14F-9587-125A8092F8E9}"/>
              </a:ext>
            </a:extLst>
          </p:cNvPr>
          <p:cNvSpPr/>
          <p:nvPr/>
        </p:nvSpPr>
        <p:spPr>
          <a:xfrm>
            <a:off x="510363" y="3722432"/>
            <a:ext cx="1084343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CA" sz="3200" b="1" dirty="0">
                <a:latin typeface="Times New Roman"/>
                <a:ea typeface="Times New Roman"/>
                <a:cs typeface="Times New Roman"/>
                <a:sym typeface="Times New Roman"/>
              </a:rPr>
              <a:t>“Language influences the way we perceive  the world”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293543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4F08-78D4-0548-A398-22522936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Rainbow &amp; “Pop-Out”</a:t>
            </a:r>
            <a:br>
              <a:rPr lang="en-CA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194D-C136-1747-9170-68A2CD9F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NIPS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8A486-ACAD-AD42-9FE4-928556AAA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68" y="1952956"/>
            <a:ext cx="5457463" cy="36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</TotalTime>
  <Words>517</Words>
  <Application>Microsoft Macintosh PowerPoint</Application>
  <PresentationFormat>Widescreen</PresentationFormat>
  <Paragraphs>126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</vt:lpstr>
      <vt:lpstr>Times New Roman</vt:lpstr>
      <vt:lpstr>Office Theme</vt:lpstr>
      <vt:lpstr>The Symbol Grounding Problem:  Top-Down and Bottom-Up View </vt:lpstr>
      <vt:lpstr>Collaborators </vt:lpstr>
      <vt:lpstr>The Symbol Grounding Problem:  Top-Down and Bottom-Up View </vt:lpstr>
      <vt:lpstr>PowerPoint Presentation</vt:lpstr>
      <vt:lpstr>What IS the “Symbol Grounding Problem”? </vt:lpstr>
      <vt:lpstr>Dictionary-Go-Round </vt:lpstr>
      <vt:lpstr>Dictionary Hidden Structure: Kernel, Core, Satellites and  Minimal Grounding Sets</vt:lpstr>
      <vt:lpstr>The Whorf Hypothesis </vt:lpstr>
      <vt:lpstr>Rainbow &amp; “Pop-Out” </vt:lpstr>
      <vt:lpstr>Categorical Perception</vt:lpstr>
      <vt:lpstr>Category Learning </vt:lpstr>
      <vt:lpstr>Can CP be induced by category learning?</vt:lpstr>
      <vt:lpstr>Learned CP’s Signature “&lt;”</vt:lpstr>
      <vt:lpstr>Textures (“Kalamites” &amp; “Lakamites”)  &amp; Fish (“Kalefish” and “Limfish”) </vt:lpstr>
      <vt:lpstr>Before Category Learning – Category Learning – After Category Learning </vt:lpstr>
      <vt:lpstr>Learned CP: Performance &amp; Perception </vt:lpstr>
      <vt:lpstr>Learned CP’s Signature “&lt;”</vt:lpstr>
      <vt:lpstr>Learned CP: Electrocortical Correlates </vt:lpstr>
      <vt:lpstr>Category Learning, Yes, But Why CP? </vt:lpstr>
      <vt:lpstr>A Neural Net Model </vt:lpstr>
      <vt:lpstr>Humans: Before Category Learning – Category Learning – After Category Learning  Nets: Autoencoding – Supervised Category Learning – After Category Learning  Hidden layer distance  between and within categories  before and after supervised category learning</vt:lpstr>
      <vt:lpstr>Learned CP’s Signature “&lt;”  </vt:lpstr>
      <vt:lpstr>N Binary Conjunctive Features (Dimensions) k of them category-covariant</vt:lpstr>
      <vt:lpstr>Dimensionality Reduction: N To k </vt:lpstr>
      <vt:lpstr>Learned Feature Filters </vt:lpstr>
      <vt:lpstr>Pop-Out of Grounded Categories </vt:lpstr>
      <vt:lpstr>The power of natural language: Grounded recombinatory propositions defining new categories </vt:lpstr>
      <vt:lpstr>Dictionary-Go-Round </vt:lpstr>
      <vt:lpstr>Turing-Robots And Turing-Scale Grounding 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Symbol Grounding Problem: Top-Down and Bottom-Up View </dc:title>
  <dc:creator>Stevan Harnad</dc:creator>
  <cp:lastModifiedBy>Stevan Harnad</cp:lastModifiedBy>
  <cp:revision>19</cp:revision>
  <dcterms:created xsi:type="dcterms:W3CDTF">2018-12-06T23:18:14Z</dcterms:created>
  <dcterms:modified xsi:type="dcterms:W3CDTF">2018-12-07T16:36:43Z</dcterms:modified>
</cp:coreProperties>
</file>